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2EC5B9-3928-48E9-BCC8-6B6F94EB6818}" v="2293" dt="2021-01-12T11:58:44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 QUIGG" userId="S::gquigg612@c2ken.net::197cd0a7-d1a9-425f-ba88-00019a71c961" providerId="AD" clId="Web-{F62EC5B9-3928-48E9-BCC8-6B6F94EB6818}"/>
    <pc:docChg chg="addSld modSld">
      <pc:chgData name="G QUIGG" userId="S::gquigg612@c2ken.net::197cd0a7-d1a9-425f-ba88-00019a71c961" providerId="AD" clId="Web-{F62EC5B9-3928-48E9-BCC8-6B6F94EB6818}" dt="2021-01-12T11:58:44.730" v="1134" actId="20577"/>
      <pc:docMkLst>
        <pc:docMk/>
      </pc:docMkLst>
      <pc:sldChg chg="modSp">
        <pc:chgData name="G QUIGG" userId="S::gquigg612@c2ken.net::197cd0a7-d1a9-425f-ba88-00019a71c961" providerId="AD" clId="Web-{F62EC5B9-3928-48E9-BCC8-6B6F94EB6818}" dt="2021-01-12T11:29:00.763" v="56" actId="20577"/>
        <pc:sldMkLst>
          <pc:docMk/>
          <pc:sldMk cId="109857222" sldId="256"/>
        </pc:sldMkLst>
        <pc:spChg chg="mod">
          <ac:chgData name="G QUIGG" userId="S::gquigg612@c2ken.net::197cd0a7-d1a9-425f-ba88-00019a71c961" providerId="AD" clId="Web-{F62EC5B9-3928-48E9-BCC8-6B6F94EB6818}" dt="2021-01-12T11:22:45.497" v="17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G QUIGG" userId="S::gquigg612@c2ken.net::197cd0a7-d1a9-425f-ba88-00019a71c961" providerId="AD" clId="Web-{F62EC5B9-3928-48E9-BCC8-6B6F94EB6818}" dt="2021-01-12T11:29:00.763" v="56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G QUIGG" userId="S::gquigg612@c2ken.net::197cd0a7-d1a9-425f-ba88-00019a71c961" providerId="AD" clId="Web-{F62EC5B9-3928-48E9-BCC8-6B6F94EB6818}" dt="2021-01-12T11:38:56.309" v="412" actId="20577"/>
        <pc:sldMkLst>
          <pc:docMk/>
          <pc:sldMk cId="2777183229" sldId="257"/>
        </pc:sldMkLst>
        <pc:spChg chg="mod">
          <ac:chgData name="G QUIGG" userId="S::gquigg612@c2ken.net::197cd0a7-d1a9-425f-ba88-00019a71c961" providerId="AD" clId="Web-{F62EC5B9-3928-48E9-BCC8-6B6F94EB6818}" dt="2021-01-12T11:29:47.827" v="95" actId="20577"/>
          <ac:spMkLst>
            <pc:docMk/>
            <pc:sldMk cId="2777183229" sldId="257"/>
            <ac:spMk id="2" creationId="{108EB4B8-2847-4700-BB97-3C890832326A}"/>
          </ac:spMkLst>
        </pc:spChg>
        <pc:spChg chg="mod">
          <ac:chgData name="G QUIGG" userId="S::gquigg612@c2ken.net::197cd0a7-d1a9-425f-ba88-00019a71c961" providerId="AD" clId="Web-{F62EC5B9-3928-48E9-BCC8-6B6F94EB6818}" dt="2021-01-12T11:38:56.309" v="412" actId="20577"/>
          <ac:spMkLst>
            <pc:docMk/>
            <pc:sldMk cId="2777183229" sldId="257"/>
            <ac:spMk id="3" creationId="{FAA28706-FD64-4AF9-A5A3-5FF2769D9C3E}"/>
          </ac:spMkLst>
        </pc:spChg>
      </pc:sldChg>
      <pc:sldChg chg="modSp new">
        <pc:chgData name="G QUIGG" userId="S::gquigg612@c2ken.net::197cd0a7-d1a9-425f-ba88-00019a71c961" providerId="AD" clId="Web-{F62EC5B9-3928-48E9-BCC8-6B6F94EB6818}" dt="2021-01-12T11:53:44.973" v="885" actId="20577"/>
        <pc:sldMkLst>
          <pc:docMk/>
          <pc:sldMk cId="358122215" sldId="258"/>
        </pc:sldMkLst>
        <pc:spChg chg="mod">
          <ac:chgData name="G QUIGG" userId="S::gquigg612@c2ken.net::197cd0a7-d1a9-425f-ba88-00019a71c961" providerId="AD" clId="Web-{F62EC5B9-3928-48E9-BCC8-6B6F94EB6818}" dt="2021-01-12T11:39:09.591" v="430" actId="20577"/>
          <ac:spMkLst>
            <pc:docMk/>
            <pc:sldMk cId="358122215" sldId="258"/>
            <ac:spMk id="2" creationId="{D0A83191-393D-4797-B465-3E8D17446AEF}"/>
          </ac:spMkLst>
        </pc:spChg>
        <pc:spChg chg="mod">
          <ac:chgData name="G QUIGG" userId="S::gquigg612@c2ken.net::197cd0a7-d1a9-425f-ba88-00019a71c961" providerId="AD" clId="Web-{F62EC5B9-3928-48E9-BCC8-6B6F94EB6818}" dt="2021-01-12T11:53:44.973" v="885" actId="20577"/>
          <ac:spMkLst>
            <pc:docMk/>
            <pc:sldMk cId="358122215" sldId="258"/>
            <ac:spMk id="3" creationId="{5E183DD1-7497-4025-A1D5-12574264ED59}"/>
          </ac:spMkLst>
        </pc:spChg>
      </pc:sldChg>
      <pc:sldChg chg="modSp new">
        <pc:chgData name="G QUIGG" userId="S::gquigg612@c2ken.net::197cd0a7-d1a9-425f-ba88-00019a71c961" providerId="AD" clId="Web-{F62EC5B9-3928-48E9-BCC8-6B6F94EB6818}" dt="2021-01-12T11:58:44.730" v="1134" actId="20577"/>
        <pc:sldMkLst>
          <pc:docMk/>
          <pc:sldMk cId="2149425997" sldId="259"/>
        </pc:sldMkLst>
        <pc:spChg chg="mod">
          <ac:chgData name="G QUIGG" userId="S::gquigg612@c2ken.net::197cd0a7-d1a9-425f-ba88-00019a71c961" providerId="AD" clId="Web-{F62EC5B9-3928-48E9-BCC8-6B6F94EB6818}" dt="2021-01-12T11:54:32.568" v="925" actId="20577"/>
          <ac:spMkLst>
            <pc:docMk/>
            <pc:sldMk cId="2149425997" sldId="259"/>
            <ac:spMk id="2" creationId="{E80CE5F0-DEE9-46AF-A6DA-607DB37A5D70}"/>
          </ac:spMkLst>
        </pc:spChg>
        <pc:spChg chg="mod">
          <ac:chgData name="G QUIGG" userId="S::gquigg612@c2ken.net::197cd0a7-d1a9-425f-ba88-00019a71c961" providerId="AD" clId="Web-{F62EC5B9-3928-48E9-BCC8-6B6F94EB6818}" dt="2021-01-12T11:58:44.730" v="1134" actId="20577"/>
          <ac:spMkLst>
            <pc:docMk/>
            <pc:sldMk cId="2149425997" sldId="259"/>
            <ac:spMk id="3" creationId="{9D5E79AF-07D1-4166-BC4F-73D85EDEF6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cs typeface="Calibri Light"/>
              </a:rPr>
              <a:t>AS and A2 English Literature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b="1" dirty="0">
                <a:cs typeface="Calibri"/>
              </a:rPr>
              <a:t>'Books were my pass to personal freedom' Oprah Winfrey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EB4B8-2847-4700-BB97-3C8908323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cs typeface="Calibri Light"/>
              </a:rPr>
              <a:t>AS English Literature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28706-FD64-4AF9-A5A3-5FF2769D9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b="1" dirty="0">
                <a:cs typeface="Calibri"/>
              </a:rPr>
              <a:t>AS 1:The Study of Poetry 1900-Present and Drama 1900-Present: External Written Examination: 2 </a:t>
            </a:r>
            <a:r>
              <a:rPr lang="en-GB" b="1" dirty="0" smtClean="0">
                <a:cs typeface="Calibri"/>
              </a:rPr>
              <a:t>hrs: </a:t>
            </a:r>
            <a:r>
              <a:rPr lang="en-GB" b="1" dirty="0">
                <a:cs typeface="Calibri"/>
              </a:rPr>
              <a:t>60% AS</a:t>
            </a:r>
          </a:p>
          <a:p>
            <a:r>
              <a:rPr lang="en-GB" dirty="0">
                <a:cs typeface="Calibri"/>
              </a:rPr>
              <a:t>Students study poets such as: Seamus Heaney, Robert Frost, Elizabeth Jennings and Philip Larkin.</a:t>
            </a:r>
          </a:p>
          <a:p>
            <a:r>
              <a:rPr lang="en-GB" dirty="0">
                <a:cs typeface="Calibri"/>
              </a:rPr>
              <a:t>Students study the play, 'A Streetcar Named Desire' by Tennessee </a:t>
            </a:r>
            <a:r>
              <a:rPr lang="en-GB" dirty="0" smtClean="0">
                <a:cs typeface="Calibri"/>
              </a:rPr>
              <a:t>Williams.</a:t>
            </a:r>
            <a:endParaRPr lang="en-GB" dirty="0">
              <a:cs typeface="Calibri"/>
            </a:endParaRPr>
          </a:p>
          <a:p>
            <a:r>
              <a:rPr lang="en-GB" b="1" dirty="0">
                <a:cs typeface="Calibri"/>
              </a:rPr>
              <a:t>AS 2: The Study of Prose Pre 1900 External Written Examination:1 hr: 40% AS </a:t>
            </a:r>
          </a:p>
          <a:p>
            <a:r>
              <a:rPr lang="en-GB" dirty="0">
                <a:cs typeface="Calibri"/>
              </a:rPr>
              <a:t>Students study 'Wuthering Heights' by Emily </a:t>
            </a:r>
            <a:r>
              <a:rPr lang="en-GB" dirty="0" smtClean="0">
                <a:cs typeface="Calibri"/>
              </a:rPr>
              <a:t>Bronte.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718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3191-393D-4797-B465-3E8D17446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cs typeface="Calibri Light"/>
              </a:rPr>
              <a:t>A2 English Literature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83DD1-7497-4025-A1D5-12574264E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b="1" dirty="0">
                <a:cs typeface="Calibri"/>
              </a:rPr>
              <a:t>A2 1: Shakespearean Genres: External Examination: 1 hr 30 mins: 20% of A Level</a:t>
            </a:r>
          </a:p>
          <a:p>
            <a:r>
              <a:rPr lang="en-GB" dirty="0">
                <a:cs typeface="Calibri"/>
              </a:rPr>
              <a:t>Students study Measure for Measure by Willim Shakespeare.</a:t>
            </a:r>
          </a:p>
          <a:p>
            <a:r>
              <a:rPr lang="en-GB" b="1" dirty="0">
                <a:cs typeface="Calibri"/>
              </a:rPr>
              <a:t>A2 2: The Study of Poetry Pre 1900 and Unseen Poetry: External Examination: 2 hrs: 20% of A Level</a:t>
            </a:r>
          </a:p>
          <a:p>
            <a:r>
              <a:rPr lang="en-GB" dirty="0">
                <a:cs typeface="Calibri"/>
              </a:rPr>
              <a:t>Students study the poetry of John Donne or Emily Dickinson.</a:t>
            </a:r>
          </a:p>
          <a:p>
            <a:r>
              <a:rPr lang="en-GB" b="1" dirty="0">
                <a:cs typeface="Calibri"/>
              </a:rPr>
              <a:t>A2 3: Internal Assessment: 20% of A Level</a:t>
            </a:r>
          </a:p>
          <a:p>
            <a:r>
              <a:rPr lang="en-GB" dirty="0">
                <a:cs typeface="Calibri"/>
              </a:rPr>
              <a:t>Students study two novels of their own choice, one of which must be a twenty-first- century novel </a:t>
            </a:r>
            <a:r>
              <a:rPr lang="en-GB" dirty="0" err="1">
                <a:cs typeface="Calibri"/>
              </a:rPr>
              <a:t>eg</a:t>
            </a:r>
            <a:r>
              <a:rPr lang="en-GB" dirty="0">
                <a:cs typeface="Calibri"/>
              </a:rPr>
              <a:t> Cormac McCarthy 'The Road' and George Orwell </a:t>
            </a:r>
            <a:r>
              <a:rPr lang="en-GB" dirty="0">
                <a:ea typeface="+mn-lt"/>
                <a:cs typeface="+mn-lt"/>
              </a:rPr>
              <a:t>'1984'.</a:t>
            </a:r>
          </a:p>
          <a:p>
            <a:r>
              <a:rPr lang="en-GB" dirty="0">
                <a:ea typeface="+mn-lt"/>
                <a:cs typeface="+mn-lt"/>
              </a:rPr>
              <a:t>Students then write an essay of 2500 words.</a:t>
            </a:r>
          </a:p>
        </p:txBody>
      </p:sp>
    </p:spTree>
    <p:extLst>
      <p:ext uri="{BB962C8B-B14F-4D97-AF65-F5344CB8AC3E}">
        <p14:creationId xmlns:p14="http://schemas.microsoft.com/office/powerpoint/2010/main" val="35812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CE5F0-DEE9-46AF-A6DA-607DB37A5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cs typeface="Calibri Light"/>
              </a:rPr>
              <a:t>Why Study AS/A2 English Literature?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E79AF-07D1-4166-BC4F-73D85EDEF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It is an A2 qualification respected by all leading Universities.</a:t>
            </a:r>
          </a:p>
          <a:p>
            <a:r>
              <a:rPr lang="en-GB" dirty="0">
                <a:cs typeface="Calibri"/>
              </a:rPr>
              <a:t>It is an A2 subject traditionally studied by students pursuing</a:t>
            </a:r>
            <a:r>
              <a:rPr lang="en-GB">
                <a:cs typeface="Calibri"/>
              </a:rPr>
              <a:t>, </a:t>
            </a:r>
            <a:r>
              <a:rPr lang="en-GB" smtClean="0">
                <a:cs typeface="Calibri"/>
              </a:rPr>
              <a:t>Law </a:t>
            </a:r>
            <a:r>
              <a:rPr lang="en-GB" dirty="0">
                <a:cs typeface="Calibri"/>
              </a:rPr>
              <a:t>or other Arts based degrees. </a:t>
            </a:r>
          </a:p>
          <a:p>
            <a:r>
              <a:rPr lang="en-GB" dirty="0">
                <a:cs typeface="Calibri"/>
              </a:rPr>
              <a:t>It develops literacy, debating and analytical study techniques highly relevant to all careers.</a:t>
            </a:r>
          </a:p>
          <a:p>
            <a:r>
              <a:rPr lang="en-GB" dirty="0">
                <a:cs typeface="Calibri"/>
              </a:rPr>
              <a:t>It </a:t>
            </a:r>
            <a:r>
              <a:rPr lang="en-GB" dirty="0" smtClean="0">
                <a:cs typeface="Calibri"/>
              </a:rPr>
              <a:t>develops the personal qualities of empathy, respect and compassion which are helpful in all careers. </a:t>
            </a:r>
          </a:p>
          <a:p>
            <a:r>
              <a:rPr lang="en-GB" dirty="0" smtClean="0">
                <a:cs typeface="Calibri"/>
              </a:rPr>
              <a:t>The English Department achieves excellent results each year.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9425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292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AS and A2 English Literature </vt:lpstr>
      <vt:lpstr>AS English Literature</vt:lpstr>
      <vt:lpstr>A2 English Literature</vt:lpstr>
      <vt:lpstr>Why Study AS/A2 English Literature?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QUIGG</dc:creator>
  <cp:lastModifiedBy>G QUIGG</cp:lastModifiedBy>
  <cp:revision>194</cp:revision>
  <dcterms:created xsi:type="dcterms:W3CDTF">2021-01-12T11:15:52Z</dcterms:created>
  <dcterms:modified xsi:type="dcterms:W3CDTF">2021-01-12T12:12:02Z</dcterms:modified>
</cp:coreProperties>
</file>